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2" r:id="rId6"/>
    <p:sldId id="263" r:id="rId7"/>
    <p:sldId id="264" r:id="rId8"/>
    <p:sldId id="260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Orta Stil 4 - Vurgu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76"/>
    <p:restoredTop sz="94703"/>
  </p:normalViewPr>
  <p:slideViewPr>
    <p:cSldViewPr snapToGrid="0">
      <p:cViewPr>
        <p:scale>
          <a:sx n="50" d="100"/>
          <a:sy n="50" d="100"/>
        </p:scale>
        <p:origin x="-235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6039BC-A003-E963-73EB-9E48679B1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6266613-5CAE-3D89-9978-1E801AB42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90D703-96AB-C8F8-691A-087414136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3DF9163-2E9A-5945-23CE-67A2FEF0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DFDF814-7BE4-9F11-B646-5DA5D04E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044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BD993A-ACAD-FE02-2908-D6CEBD36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4E671D-31E4-31FA-506F-D2EC3B74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5A54628-6007-B5D7-6877-A77AA7BF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356A2F-B0C3-C297-25D6-157A0FE6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FBF7437-0351-A8C9-F0B2-01562802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787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C7F2B5B-4D7B-C2B2-AA08-3053CD868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62388C6-3D91-0E7F-D793-9EABF476F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D226007-2ED5-77E5-A53B-C0F8E8962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D00F95F-69CA-62A8-E702-3C5FD44D2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1E8C9A2-84A2-43AB-F93D-20DA47F2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87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EFCA5B-8A87-A2C2-3093-1E4DBA56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648AD1-9BD9-7A7F-D900-ECA7B3A5D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67C032E-7304-15D6-08D0-E4F5FB3F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632EF7F-F45B-8F0A-F08A-9110A9CCB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D8061E6-99B8-FC2B-85DB-9B04FB06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271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10C927-4B31-3252-3D24-842F0981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1D6B0DC-85FF-899A-BA76-2567892F2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DCE5575-7DF8-47B0-A996-4AB48258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4D76A4D-7731-05F9-709F-F376ADFF6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E702D26-64FE-D90C-09B2-4D133863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641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7F94D8-76D5-8689-1493-9277F659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27BD7F-D055-FA3D-A9F4-B5010595B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ECEA5BF-1A91-0D04-42D2-74A788F29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0FEEDCA-EA39-2B3F-B308-3446A2D0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3BDE48D-1D7C-2E15-257B-D6E7A16CD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76897F-2197-D741-7CB7-24D4104B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457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A2C7233-8E1D-1C55-4D86-B1F66BFA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DFD9DC7-387A-AE9A-F542-1CCAD8781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16CD93E-8899-184A-8553-D3FE27C0A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CB7D300-14EE-E469-D6C4-D26CD09F4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16F426B-571B-F211-6C3D-959DBF756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6D4A8E7-0B3B-FF62-CD07-A55C46F6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4D05BCD-1C0D-83B1-B300-97611266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6B99B32-46D1-8919-9F1E-29A74B31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498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B2D215-BF42-C123-D5E2-0E09A2CE2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D2E307E-9433-E802-28BC-7FC9A786D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47EAB45-984F-0DE7-EE9E-A470F3D3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4FA424C-AFD9-191C-A294-78DF952A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69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2EE3329-46B2-7FFE-FAF0-DCD82153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D71A92E-A620-E9E1-8FDD-7E9EA934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A72BC20-4214-94DE-B14A-C04893C2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16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015670-4513-46E6-23D4-EB3183B3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7211AC-C82E-D795-7F06-E41A59BCD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39DAE9D-A574-F561-3555-D18415227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6ECBE43-80C2-5763-7615-92ED68923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EFCD448-7F1B-621B-25FA-7A8F574D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4B5BDBA-C8CC-61D1-945D-92F4531A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409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161426-EB16-BBFA-9996-62A7DDC4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2339DC6-914B-CCF5-E1E3-14880EEB0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2F82B4B-B97E-652B-E88B-8D7B61226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1C60233-C4C9-8646-D7AC-ED8D91B4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9D44F4-BEFD-45CC-BC60-E18D9B58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6C31E3C-206A-5093-52F7-CE0ACAEF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852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3440444-0B77-1074-5BFB-3A3BCD3C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C334F93-38B2-3488-B73B-C9F8BCEE9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D9F23C9-F666-D817-11C8-164DDB6CA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C599CC-BB9A-BD44-B2FE-CAEC61504D8B}" type="datetimeFigureOut">
              <a:rPr lang="tr-TR" smtClean="0"/>
              <a:t>10.06.2024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AFA6E38-FF9D-AACA-89A3-32216139B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7CFF46E-85C0-00C1-D8DE-81CFB41FF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D270E5-72B9-A14C-A88B-6FDB034414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9846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Dergi yazdırma işlemi">
            <a:extLst>
              <a:ext uri="{FF2B5EF4-FFF2-40B4-BE49-F238E27FC236}">
                <a16:creationId xmlns:a16="http://schemas.microsoft.com/office/drawing/2014/main" id="{DF6095F6-30FF-D2A5-9809-8414158D1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9804" b="691"/>
          <a:stretch/>
        </p:blipFill>
        <p:spPr>
          <a:xfrm>
            <a:off x="20" y="17939"/>
            <a:ext cx="12191979" cy="6857990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E35F21E-5733-D52F-EFA5-CB146D582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tr-TR" sz="4000">
                <a:solidFill>
                  <a:srgbClr val="FFFFFF"/>
                </a:solidFill>
              </a:rPr>
              <a:t>Üretici YZ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DC066D4-0C60-10B9-B341-6F45E6557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tr-TR" sz="1800">
                <a:solidFill>
                  <a:srgbClr val="FFFFFF"/>
                </a:solidFill>
              </a:rPr>
              <a:t>Üretici Çekişmeli Ağlar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9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09145A5-D8E9-0A4A-489B-5F977284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Üretici Çekişmeli Ağlar Nedir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3A4D62-0D07-807E-7544-D46E72529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tr-TR" b="1"/>
              <a:t>Üretici</a:t>
            </a:r>
          </a:p>
          <a:p>
            <a:pPr lvl="1"/>
            <a:r>
              <a:rPr lang="tr-TR"/>
              <a:t>Veri Üretimi Yaparlar</a:t>
            </a:r>
          </a:p>
          <a:p>
            <a:pPr lvl="1"/>
            <a:r>
              <a:rPr lang="tr-TR"/>
              <a:t>Sahte (Fake) Veri</a:t>
            </a:r>
          </a:p>
          <a:p>
            <a:r>
              <a:rPr lang="tr-TR" b="1"/>
              <a:t>Çekişmeli</a:t>
            </a:r>
          </a:p>
          <a:p>
            <a:pPr lvl="1"/>
            <a:r>
              <a:rPr lang="tr-TR"/>
              <a:t>Üretici (Generator)</a:t>
            </a:r>
          </a:p>
          <a:p>
            <a:pPr lvl="1"/>
            <a:r>
              <a:rPr lang="tr-TR"/>
              <a:t>Ayırıcı (Discriminator)</a:t>
            </a:r>
          </a:p>
          <a:p>
            <a:r>
              <a:rPr lang="tr-TR" b="1"/>
              <a:t>Ağlar</a:t>
            </a:r>
          </a:p>
          <a:p>
            <a:pPr lvl="1"/>
            <a:r>
              <a:rPr lang="tr-TR"/>
              <a:t>CNN</a:t>
            </a:r>
          </a:p>
          <a:p>
            <a:pPr lvl="1"/>
            <a:r>
              <a:rPr lang="tr-TR"/>
              <a:t>Tam Bağlı vb.</a:t>
            </a:r>
          </a:p>
          <a:p>
            <a:endParaRPr lang="tr-TR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07321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61B1E75-1B74-3CFA-B2C3-D92F8A2A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tr-TR" sz="5400"/>
              <a:t>Uygulama Alanları</a:t>
            </a:r>
          </a:p>
        </p:txBody>
      </p:sp>
      <p:pic>
        <p:nvPicPr>
          <p:cNvPr id="5" name="Picture 4" descr="CNC torna tezgahı işlemi">
            <a:extLst>
              <a:ext uri="{FF2B5EF4-FFF2-40B4-BE49-F238E27FC236}">
                <a16:creationId xmlns:a16="http://schemas.microsoft.com/office/drawing/2014/main" id="{C204B51C-6BA8-51D2-88E2-82E007FCA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92" r="10263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İçerik Yer Tutucusu 2">
            <a:extLst>
              <a:ext uri="{FF2B5EF4-FFF2-40B4-BE49-F238E27FC236}">
                <a16:creationId xmlns:a16="http://schemas.microsoft.com/office/drawing/2014/main" id="{7D970515-C406-398A-4D30-5A3848EBA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tr-TR" sz="2200" dirty="0"/>
              <a:t>Makine öğrenmesi yöntemleri için veri arttırma</a:t>
            </a:r>
          </a:p>
          <a:p>
            <a:r>
              <a:rPr lang="tr-TR" sz="2200" dirty="0"/>
              <a:t>Yüz görüntüsü üretme</a:t>
            </a:r>
          </a:p>
          <a:p>
            <a:r>
              <a:rPr lang="tr-TR" sz="2200" dirty="0"/>
              <a:t>Görüntü-Görüntü Dönüşümü</a:t>
            </a:r>
          </a:p>
          <a:p>
            <a:r>
              <a:rPr lang="tr-TR" sz="2200" dirty="0"/>
              <a:t>Metin-Görüntü Dönüşümü</a:t>
            </a:r>
          </a:p>
          <a:p>
            <a:r>
              <a:rPr lang="tr-TR" sz="2200" dirty="0"/>
              <a:t>Süper Çözünürlük</a:t>
            </a:r>
          </a:p>
          <a:p>
            <a:r>
              <a:rPr lang="tr-TR" sz="2200" dirty="0"/>
              <a:t>Ve benzeri…</a:t>
            </a:r>
          </a:p>
        </p:txBody>
      </p:sp>
    </p:spTree>
    <p:extLst>
      <p:ext uri="{BB962C8B-B14F-4D97-AF65-F5344CB8AC3E}">
        <p14:creationId xmlns:p14="http://schemas.microsoft.com/office/powerpoint/2010/main" val="228744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BD2F4F-FB8E-B09D-14D4-6BA7F363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ÇÜA Mimari</a:t>
            </a:r>
          </a:p>
        </p:txBody>
      </p:sp>
      <p:sp>
        <p:nvSpPr>
          <p:cNvPr id="5" name="Çoklu Belge 4">
            <a:extLst>
              <a:ext uri="{FF2B5EF4-FFF2-40B4-BE49-F238E27FC236}">
                <a16:creationId xmlns:a16="http://schemas.microsoft.com/office/drawing/2014/main" id="{CE1E15B2-10B1-927A-E2CA-1896E87CC29A}"/>
              </a:ext>
            </a:extLst>
          </p:cNvPr>
          <p:cNvSpPr/>
          <p:nvPr/>
        </p:nvSpPr>
        <p:spPr>
          <a:xfrm>
            <a:off x="1178859" y="1490094"/>
            <a:ext cx="2030506" cy="1362636"/>
          </a:xfrm>
          <a:prstGeom prst="flowChartMulti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Gerçek Görüntüler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1B51BDF-BA9C-7871-2DD4-83540E2D82D3}"/>
              </a:ext>
            </a:extLst>
          </p:cNvPr>
          <p:cNvSpPr/>
          <p:nvPr/>
        </p:nvSpPr>
        <p:spPr>
          <a:xfrm>
            <a:off x="1178859" y="4005542"/>
            <a:ext cx="2030506" cy="12729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Üretici Ağ</a:t>
            </a:r>
          </a:p>
          <a:p>
            <a:pPr algn="ctr"/>
            <a:r>
              <a:rPr lang="tr-TR" dirty="0"/>
              <a:t>(Sahte görüntü)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0E2AC1A-D7D2-6963-7D18-CED0488C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377" y="4244221"/>
            <a:ext cx="833158" cy="795629"/>
          </a:xfrm>
          <a:prstGeom prst="rect">
            <a:avLst/>
          </a:prstGeom>
        </p:spPr>
      </p:pic>
      <p:pic>
        <p:nvPicPr>
          <p:cNvPr id="10" name="Resim 9" descr="Birman kedi yavrusu portresi">
            <a:extLst>
              <a:ext uri="{FF2B5EF4-FFF2-40B4-BE49-F238E27FC236}">
                <a16:creationId xmlns:a16="http://schemas.microsoft.com/office/drawing/2014/main" id="{0500F0E4-716D-DF35-C784-FA8C5A2C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77" y="1769689"/>
            <a:ext cx="833158" cy="795629"/>
          </a:xfrm>
          <a:prstGeom prst="rect">
            <a:avLst/>
          </a:prstGeom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id="{C8303D62-818B-3F29-674E-305169FC41EB}"/>
              </a:ext>
            </a:extLst>
          </p:cNvPr>
          <p:cNvSpPr/>
          <p:nvPr/>
        </p:nvSpPr>
        <p:spPr>
          <a:xfrm>
            <a:off x="6952131" y="2565318"/>
            <a:ext cx="2030506" cy="12729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Ayırıcı Ağ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0374D79F-5FB2-5C59-AB1A-E5D068034863}"/>
              </a:ext>
            </a:extLst>
          </p:cNvPr>
          <p:cNvSpPr/>
          <p:nvPr/>
        </p:nvSpPr>
        <p:spPr>
          <a:xfrm>
            <a:off x="9631290" y="2775649"/>
            <a:ext cx="461493" cy="4490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S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C116F04F-0843-19D8-5DF0-1BF4FEAE376F}"/>
              </a:ext>
            </a:extLst>
          </p:cNvPr>
          <p:cNvSpPr/>
          <p:nvPr/>
        </p:nvSpPr>
        <p:spPr>
          <a:xfrm>
            <a:off x="9635087" y="3228005"/>
            <a:ext cx="461493" cy="4490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G</a:t>
            </a:r>
          </a:p>
        </p:txBody>
      </p:sp>
      <p:sp>
        <p:nvSpPr>
          <p:cNvPr id="18" name="Sağ Ok 17">
            <a:extLst>
              <a:ext uri="{FF2B5EF4-FFF2-40B4-BE49-F238E27FC236}">
                <a16:creationId xmlns:a16="http://schemas.microsoft.com/office/drawing/2014/main" id="{D742C5A0-B15F-83E0-9AB0-0F89D4D26342}"/>
              </a:ext>
            </a:extLst>
          </p:cNvPr>
          <p:cNvSpPr/>
          <p:nvPr/>
        </p:nvSpPr>
        <p:spPr>
          <a:xfrm>
            <a:off x="9129701" y="3122490"/>
            <a:ext cx="350729" cy="2043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C1E2925D-B4EC-D5B9-3F0B-E8346A31DE4C}"/>
              </a:ext>
            </a:extLst>
          </p:cNvPr>
          <p:cNvCxnSpPr/>
          <p:nvPr/>
        </p:nvCxnSpPr>
        <p:spPr>
          <a:xfrm flipV="1">
            <a:off x="10092783" y="2565318"/>
            <a:ext cx="692127" cy="659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28DFBDBB-C65B-C697-10B2-F9C9F72EEC17}"/>
              </a:ext>
            </a:extLst>
          </p:cNvPr>
          <p:cNvCxnSpPr>
            <a:cxnSpLocks/>
          </p:cNvCxnSpPr>
          <p:nvPr/>
        </p:nvCxnSpPr>
        <p:spPr>
          <a:xfrm>
            <a:off x="10092783" y="3201812"/>
            <a:ext cx="692127" cy="636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58B6BF39-38B8-7B24-838B-19CA0E8F16EA}"/>
              </a:ext>
            </a:extLst>
          </p:cNvPr>
          <p:cNvSpPr txBox="1"/>
          <p:nvPr/>
        </p:nvSpPr>
        <p:spPr>
          <a:xfrm>
            <a:off x="10826026" y="2116851"/>
            <a:ext cx="833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Ayırıcı Kaybı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C7E7A3B2-955E-06BE-2E6E-72269BBB97ED}"/>
              </a:ext>
            </a:extLst>
          </p:cNvPr>
          <p:cNvSpPr txBox="1"/>
          <p:nvPr/>
        </p:nvSpPr>
        <p:spPr>
          <a:xfrm>
            <a:off x="10826026" y="3643406"/>
            <a:ext cx="93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Üretici Kaybı</a:t>
            </a:r>
          </a:p>
        </p:txBody>
      </p: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3BE6840-FEC6-35C9-E28B-2435D853203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3209365" y="2167504"/>
            <a:ext cx="1775012" cy="3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D56C01B5-CD12-F220-E4AF-2A4CC942706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3209365" y="4642036"/>
            <a:ext cx="17750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Dirsek Bağlayıcısı 31">
            <a:extLst>
              <a:ext uri="{FF2B5EF4-FFF2-40B4-BE49-F238E27FC236}">
                <a16:creationId xmlns:a16="http://schemas.microsoft.com/office/drawing/2014/main" id="{CE249891-4076-683C-9A80-16F388A155A3}"/>
              </a:ext>
            </a:extLst>
          </p:cNvPr>
          <p:cNvCxnSpPr>
            <a:stCxn id="8" idx="3"/>
            <a:endCxn id="11" idx="2"/>
          </p:cNvCxnSpPr>
          <p:nvPr/>
        </p:nvCxnSpPr>
        <p:spPr>
          <a:xfrm flipV="1">
            <a:off x="5817535" y="3838306"/>
            <a:ext cx="2149849" cy="80373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Dirsek Bağlayıcısı 33">
            <a:extLst>
              <a:ext uri="{FF2B5EF4-FFF2-40B4-BE49-F238E27FC236}">
                <a16:creationId xmlns:a16="http://schemas.microsoft.com/office/drawing/2014/main" id="{2F7FB4ED-7D84-58C3-DD42-3B82923DA83A}"/>
              </a:ext>
            </a:extLst>
          </p:cNvPr>
          <p:cNvCxnSpPr>
            <a:stCxn id="10" idx="3"/>
            <a:endCxn id="11" idx="0"/>
          </p:cNvCxnSpPr>
          <p:nvPr/>
        </p:nvCxnSpPr>
        <p:spPr>
          <a:xfrm>
            <a:off x="5817535" y="2167504"/>
            <a:ext cx="2149849" cy="39781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o 34">
            <a:extLst>
              <a:ext uri="{FF2B5EF4-FFF2-40B4-BE49-F238E27FC236}">
                <a16:creationId xmlns:a16="http://schemas.microsoft.com/office/drawing/2014/main" id="{3BD5D706-5CCB-B565-5B47-FC30E0089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388078"/>
              </p:ext>
            </p:extLst>
          </p:nvPr>
        </p:nvGraphicFramePr>
        <p:xfrm>
          <a:off x="1177065" y="5737495"/>
          <a:ext cx="293248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86496">
                  <a:extLst>
                    <a:ext uri="{9D8B030D-6E8A-4147-A177-3AD203B41FA5}">
                      <a16:colId xmlns:a16="http://schemas.microsoft.com/office/drawing/2014/main" val="2480467607"/>
                    </a:ext>
                  </a:extLst>
                </a:gridCol>
                <a:gridCol w="586496">
                  <a:extLst>
                    <a:ext uri="{9D8B030D-6E8A-4147-A177-3AD203B41FA5}">
                      <a16:colId xmlns:a16="http://schemas.microsoft.com/office/drawing/2014/main" val="2386332225"/>
                    </a:ext>
                  </a:extLst>
                </a:gridCol>
                <a:gridCol w="586496">
                  <a:extLst>
                    <a:ext uri="{9D8B030D-6E8A-4147-A177-3AD203B41FA5}">
                      <a16:colId xmlns:a16="http://schemas.microsoft.com/office/drawing/2014/main" val="3260176478"/>
                    </a:ext>
                  </a:extLst>
                </a:gridCol>
                <a:gridCol w="586496">
                  <a:extLst>
                    <a:ext uri="{9D8B030D-6E8A-4147-A177-3AD203B41FA5}">
                      <a16:colId xmlns:a16="http://schemas.microsoft.com/office/drawing/2014/main" val="1327472828"/>
                    </a:ext>
                  </a:extLst>
                </a:gridCol>
                <a:gridCol w="586496">
                  <a:extLst>
                    <a:ext uri="{9D8B030D-6E8A-4147-A177-3AD203B41FA5}">
                      <a16:colId xmlns:a16="http://schemas.microsoft.com/office/drawing/2014/main" val="1122427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563979"/>
                  </a:ext>
                </a:extLst>
              </a:tr>
            </a:tbl>
          </a:graphicData>
        </a:graphic>
      </p:graphicFrame>
      <p:cxnSp>
        <p:nvCxnSpPr>
          <p:cNvPr id="39" name="Düz Ok Bağlayıcısı 38">
            <a:extLst>
              <a:ext uri="{FF2B5EF4-FFF2-40B4-BE49-F238E27FC236}">
                <a16:creationId xmlns:a16="http://schemas.microsoft.com/office/drawing/2014/main" id="{85E6D953-5F72-05EB-EF80-DEAE566141C5}"/>
              </a:ext>
            </a:extLst>
          </p:cNvPr>
          <p:cNvCxnSpPr>
            <a:endCxn id="6" idx="2"/>
          </p:cNvCxnSpPr>
          <p:nvPr/>
        </p:nvCxnSpPr>
        <p:spPr>
          <a:xfrm flipV="1">
            <a:off x="2194112" y="5278530"/>
            <a:ext cx="0" cy="458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91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6B8CA8-BFC7-7C54-9098-5459FB74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ÇÜA Mimari Detayları</a:t>
            </a:r>
          </a:p>
        </p:txBody>
      </p:sp>
      <p:pic>
        <p:nvPicPr>
          <p:cNvPr id="6" name="Resim 5" descr="ekran görüntüsü, diyagram, metin, çizgi içeren bir resim&#10;&#10;Açıklama otomatik olarak oluşturuldu">
            <a:extLst>
              <a:ext uri="{FF2B5EF4-FFF2-40B4-BE49-F238E27FC236}">
                <a16:creationId xmlns:a16="http://schemas.microsoft.com/office/drawing/2014/main" id="{F1775858-CF37-F3F1-FDD9-272A40C7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7025"/>
            <a:ext cx="8033114" cy="3621485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1976B081-1B86-F4C6-F5E8-742EFFF2CB4D}"/>
              </a:ext>
            </a:extLst>
          </p:cNvPr>
          <p:cNvSpPr/>
          <p:nvPr/>
        </p:nvSpPr>
        <p:spPr>
          <a:xfrm>
            <a:off x="7252570" y="4221271"/>
            <a:ext cx="663879" cy="3382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i="1" dirty="0">
                <a:latin typeface="Cambria" panose="02040503050406030204" pitchFamily="18" charset="0"/>
              </a:rPr>
              <a:t>D(x)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68C5DB0A-4920-5EA4-FE01-F4D93328372E}"/>
              </a:ext>
            </a:extLst>
          </p:cNvPr>
          <p:cNvSpPr txBox="1"/>
          <p:nvPr/>
        </p:nvSpPr>
        <p:spPr>
          <a:xfrm>
            <a:off x="7252570" y="2595825"/>
            <a:ext cx="234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Sahtenin gerçek algılanma olasılığı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686281EE-21D1-2A50-64F8-3C0417A026B6}"/>
              </a:ext>
            </a:extLst>
          </p:cNvPr>
          <p:cNvSpPr txBox="1"/>
          <p:nvPr/>
        </p:nvSpPr>
        <p:spPr>
          <a:xfrm>
            <a:off x="7054241" y="4632347"/>
            <a:ext cx="234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Gerçeğin gerçek algılanma olasılığı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885BF400-FC3C-CC8C-84DE-B2239E2BF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10047"/>
            <a:ext cx="7772400" cy="673768"/>
          </a:xfrm>
          <a:prstGeom prst="rect">
            <a:avLst/>
          </a:prstGeom>
        </p:spPr>
      </p:pic>
      <p:sp>
        <p:nvSpPr>
          <p:cNvPr id="12" name="Sol Ayraç 11">
            <a:extLst>
              <a:ext uri="{FF2B5EF4-FFF2-40B4-BE49-F238E27FC236}">
                <a16:creationId xmlns:a16="http://schemas.microsoft.com/office/drawing/2014/main" id="{077B5212-651B-0CC7-6522-E0FE15AF4F0C}"/>
              </a:ext>
            </a:extLst>
          </p:cNvPr>
          <p:cNvSpPr/>
          <p:nvPr/>
        </p:nvSpPr>
        <p:spPr>
          <a:xfrm rot="16200000">
            <a:off x="3428738" y="4989043"/>
            <a:ext cx="314195" cy="2498422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Sol Ayraç 12">
            <a:extLst>
              <a:ext uri="{FF2B5EF4-FFF2-40B4-BE49-F238E27FC236}">
                <a16:creationId xmlns:a16="http://schemas.microsoft.com/office/drawing/2014/main" id="{4FB67981-7691-EE73-DF42-92CD5210627C}"/>
              </a:ext>
            </a:extLst>
          </p:cNvPr>
          <p:cNvSpPr/>
          <p:nvPr/>
        </p:nvSpPr>
        <p:spPr>
          <a:xfrm rot="16200000">
            <a:off x="6691247" y="4515368"/>
            <a:ext cx="314195" cy="3524514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055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6B8CA8-BFC7-7C54-9098-5459FB74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ÇÜA Mimari Detayları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1976B081-1B86-F4C6-F5E8-742EFFF2CB4D}"/>
              </a:ext>
            </a:extLst>
          </p:cNvPr>
          <p:cNvSpPr/>
          <p:nvPr/>
        </p:nvSpPr>
        <p:spPr>
          <a:xfrm>
            <a:off x="1377864" y="2968921"/>
            <a:ext cx="663879" cy="3382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i="1" dirty="0">
                <a:latin typeface="Cambria" panose="02040503050406030204" pitchFamily="18" charset="0"/>
              </a:rPr>
              <a:t>D(x)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68C5DB0A-4920-5EA4-FE01-F4D93328372E}"/>
              </a:ext>
            </a:extLst>
          </p:cNvPr>
          <p:cNvSpPr txBox="1"/>
          <p:nvPr/>
        </p:nvSpPr>
        <p:spPr>
          <a:xfrm>
            <a:off x="25051" y="4321903"/>
            <a:ext cx="234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2"/>
                </a:solidFill>
              </a:rPr>
              <a:t>Sahtenin gerçek algılanma olasılığı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686281EE-21D1-2A50-64F8-3C0417A026B6}"/>
              </a:ext>
            </a:extLst>
          </p:cNvPr>
          <p:cNvSpPr txBox="1"/>
          <p:nvPr/>
        </p:nvSpPr>
        <p:spPr>
          <a:xfrm>
            <a:off x="225470" y="2318443"/>
            <a:ext cx="205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1"/>
                </a:solidFill>
              </a:rPr>
              <a:t>Gerçeğin gerçek algılanma olasılığı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885BF400-FC3C-CC8C-84DE-B2239E2B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9928"/>
            <a:ext cx="7772400" cy="673768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564A6D96-E072-8CFA-EAC7-F87E06ECD40F}"/>
              </a:ext>
            </a:extLst>
          </p:cNvPr>
          <p:cNvSpPr/>
          <p:nvPr/>
        </p:nvSpPr>
        <p:spPr>
          <a:xfrm>
            <a:off x="1377864" y="3806995"/>
            <a:ext cx="989554" cy="3382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i="1" dirty="0">
                <a:latin typeface="Cambria" panose="02040503050406030204" pitchFamily="18" charset="0"/>
              </a:rPr>
              <a:t>D(G(z))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B82A27FF-E42E-DEED-A45F-A749470EE611}"/>
              </a:ext>
            </a:extLst>
          </p:cNvPr>
          <p:cNvSpPr txBox="1"/>
          <p:nvPr/>
        </p:nvSpPr>
        <p:spPr>
          <a:xfrm>
            <a:off x="8778657" y="3675572"/>
            <a:ext cx="325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Ayırıcı yükseltmeye</a:t>
            </a:r>
          </a:p>
          <a:p>
            <a:r>
              <a:rPr lang="tr-TR" dirty="0"/>
              <a:t>Üretici düşürmeye çalışır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77BD0B1E-5ACC-7EBA-F768-BA1E2F1FE2E0}"/>
              </a:ext>
            </a:extLst>
          </p:cNvPr>
          <p:cNvSpPr txBox="1"/>
          <p:nvPr/>
        </p:nvSpPr>
        <p:spPr>
          <a:xfrm>
            <a:off x="2660737" y="3701541"/>
            <a:ext cx="325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Üretici yükseltmeye</a:t>
            </a:r>
          </a:p>
          <a:p>
            <a:r>
              <a:rPr lang="tr-TR" dirty="0"/>
              <a:t>Ayırıcı düşürmeye çalışır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6C7AA5EF-F0A0-971D-8F4E-7361AAE27680}"/>
              </a:ext>
            </a:extLst>
          </p:cNvPr>
          <p:cNvSpPr/>
          <p:nvPr/>
        </p:nvSpPr>
        <p:spPr>
          <a:xfrm>
            <a:off x="6713425" y="3851555"/>
            <a:ext cx="1451187" cy="3382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i="1" dirty="0">
                <a:latin typeface="Cambria" panose="02040503050406030204" pitchFamily="18" charset="0"/>
              </a:rPr>
              <a:t>1-D(G(z))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09553C54-F910-D736-8B65-B174EEDC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58" y="5386512"/>
            <a:ext cx="7772400" cy="673768"/>
          </a:xfrm>
          <a:prstGeom prst="rect">
            <a:avLst/>
          </a:prstGeom>
        </p:spPr>
      </p:pic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004878FB-1CF5-3C83-BE40-15400B9BA75D}"/>
              </a:ext>
            </a:extLst>
          </p:cNvPr>
          <p:cNvCxnSpPr>
            <a:stCxn id="16" idx="3"/>
          </p:cNvCxnSpPr>
          <p:nvPr/>
        </p:nvCxnSpPr>
        <p:spPr>
          <a:xfrm flipV="1">
            <a:off x="8076158" y="5204537"/>
            <a:ext cx="980160" cy="518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6FBED200-5EBE-5758-1E9E-A6F165FFD59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076158" y="5723396"/>
            <a:ext cx="980160" cy="238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B0E0EBF0-2D00-4006-2501-F4B18ADDDFE4}"/>
              </a:ext>
            </a:extLst>
          </p:cNvPr>
          <p:cNvSpPr txBox="1"/>
          <p:nvPr/>
        </p:nvSpPr>
        <p:spPr>
          <a:xfrm>
            <a:off x="2562618" y="2767599"/>
            <a:ext cx="325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Üretici düşürmeye çalışır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52EC5CB3-1951-2859-B5F8-4F05F757F912}"/>
              </a:ext>
            </a:extLst>
          </p:cNvPr>
          <p:cNvSpPr txBox="1"/>
          <p:nvPr/>
        </p:nvSpPr>
        <p:spPr>
          <a:xfrm>
            <a:off x="9056318" y="5173183"/>
            <a:ext cx="325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5"/>
                </a:solidFill>
              </a:rPr>
              <a:t>Üretici düşürmeye çalışır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9EC81975-F4F5-7352-B992-AE8E1DD0A30D}"/>
              </a:ext>
            </a:extLst>
          </p:cNvPr>
          <p:cNvSpPr txBox="1"/>
          <p:nvPr/>
        </p:nvSpPr>
        <p:spPr>
          <a:xfrm>
            <a:off x="9056318" y="5784195"/>
            <a:ext cx="297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accent4"/>
                </a:solidFill>
              </a:rPr>
              <a:t>Ayırıcı yükseltmeye çalışır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18925B7D-D526-54DC-D73C-371CA9223FC1}"/>
              </a:ext>
            </a:extLst>
          </p:cNvPr>
          <p:cNvSpPr txBox="1"/>
          <p:nvPr/>
        </p:nvSpPr>
        <p:spPr>
          <a:xfrm>
            <a:off x="4711621" y="6293892"/>
            <a:ext cx="200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Min-Max</a:t>
            </a:r>
            <a:r>
              <a:rPr lang="tr-TR" b="1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150221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F9B933D-BDCD-3925-0FFB-F832C050A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Sözde</a:t>
            </a:r>
            <a:r>
              <a:rPr lang="en-US" sz="5200" dirty="0"/>
              <a:t> </a:t>
            </a:r>
            <a:r>
              <a:rPr lang="en-US" sz="5200" dirty="0" err="1"/>
              <a:t>Kod</a:t>
            </a:r>
            <a:endParaRPr lang="en-US" sz="5200" dirty="0"/>
          </a:p>
        </p:txBody>
      </p:sp>
      <p:pic>
        <p:nvPicPr>
          <p:cNvPr id="7" name="Resim 6" descr="metin, yazı tipi, ekran görüntüsü, cebir içeren bir resim&#10;&#10;Açıklama otomatik olarak oluşturuldu">
            <a:extLst>
              <a:ext uri="{FF2B5EF4-FFF2-40B4-BE49-F238E27FC236}">
                <a16:creationId xmlns:a16="http://schemas.microsoft.com/office/drawing/2014/main" id="{D129479A-D902-A51A-A810-CC942DA7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12" y="1920713"/>
            <a:ext cx="7789949" cy="2183347"/>
          </a:xfrm>
          <a:prstGeom prst="rect">
            <a:avLst/>
          </a:prstGeom>
        </p:spPr>
      </p:pic>
      <p:pic>
        <p:nvPicPr>
          <p:cNvPr id="5" name="İçerik Yer Tutucusu 4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89E49F4-1E6F-C8E5-27F9-594C1962A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2955" y="4059316"/>
            <a:ext cx="7349461" cy="1947607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B8A7F801-1906-1488-225B-276F6AAE70A0}"/>
              </a:ext>
            </a:extLst>
          </p:cNvPr>
          <p:cNvSpPr txBox="1"/>
          <p:nvPr/>
        </p:nvSpPr>
        <p:spPr>
          <a:xfrm>
            <a:off x="9685635" y="4502441"/>
            <a:ext cx="83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Ayırıcı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35F8836-79CE-01B6-02E8-5902C38E07B1}"/>
              </a:ext>
            </a:extLst>
          </p:cNvPr>
          <p:cNvSpPr txBox="1"/>
          <p:nvPr/>
        </p:nvSpPr>
        <p:spPr>
          <a:xfrm>
            <a:off x="9587480" y="2793214"/>
            <a:ext cx="9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Üretici</a:t>
            </a:r>
          </a:p>
        </p:txBody>
      </p:sp>
    </p:spTree>
    <p:extLst>
      <p:ext uri="{BB962C8B-B14F-4D97-AF65-F5344CB8AC3E}">
        <p14:creationId xmlns:p14="http://schemas.microsoft.com/office/powerpoint/2010/main" val="332866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27BE44F-914F-D97C-A867-BF8DA0BCC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tr-TR" sz="5400"/>
              <a:t>Eğitim Adımları</a:t>
            </a:r>
          </a:p>
        </p:txBody>
      </p:sp>
      <p:pic>
        <p:nvPicPr>
          <p:cNvPr id="14" name="Picture 4" descr="Beyaz kağıt teknelerin önünde giden sarı kağıt tekne">
            <a:extLst>
              <a:ext uri="{FF2B5EF4-FFF2-40B4-BE49-F238E27FC236}">
                <a16:creationId xmlns:a16="http://schemas.microsoft.com/office/drawing/2014/main" id="{1469852B-444F-D99A-D346-B7A2E083F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9" r="563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7EB421-7916-BF28-5E1C-70C11EEBB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tr-TR" sz="2200"/>
              <a:t>1. ÇÜA Mimarisi Belirle (Probleme Göre Seçilir)</a:t>
            </a:r>
          </a:p>
          <a:p>
            <a:r>
              <a:rPr lang="tr-TR" sz="2200"/>
              <a:t>2. Ayırıcıyı Eğit</a:t>
            </a:r>
          </a:p>
          <a:p>
            <a:r>
              <a:rPr lang="tr-TR" sz="2200"/>
              <a:t>3. Üreticiyi Eğit</a:t>
            </a:r>
          </a:p>
          <a:p>
            <a:r>
              <a:rPr lang="tr-TR" sz="2200"/>
              <a:t>4. Tekrar Et (200-400 epoch)</a:t>
            </a:r>
          </a:p>
          <a:p>
            <a:r>
              <a:rPr lang="tr-TR" sz="2200"/>
              <a:t>5. Modeli Kaydet</a:t>
            </a:r>
          </a:p>
        </p:txBody>
      </p:sp>
    </p:spTree>
    <p:extLst>
      <p:ext uri="{BB962C8B-B14F-4D97-AF65-F5344CB8AC3E}">
        <p14:creationId xmlns:p14="http://schemas.microsoft.com/office/powerpoint/2010/main" val="424986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176</Words>
  <Application>Microsoft Office PowerPoint</Application>
  <PresentationFormat>Geniş ekran</PresentationFormat>
  <Paragraphs>60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Cambria</vt:lpstr>
      <vt:lpstr>Office Teması</vt:lpstr>
      <vt:lpstr>Üretici YZ</vt:lpstr>
      <vt:lpstr>Üretici Çekişmeli Ağlar Nedir</vt:lpstr>
      <vt:lpstr>Uygulama Alanları</vt:lpstr>
      <vt:lpstr>ÇÜA Mimari</vt:lpstr>
      <vt:lpstr>ÇÜA Mimari Detayları</vt:lpstr>
      <vt:lpstr>ÇÜA Mimari Detayları</vt:lpstr>
      <vt:lpstr>Sözde Kod</vt:lpstr>
      <vt:lpstr>Eğitim Adımları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Hakan Bozkurt</dc:creator>
  <cp:lastModifiedBy>ELiF BEYZATOK</cp:lastModifiedBy>
  <cp:revision>2</cp:revision>
  <dcterms:created xsi:type="dcterms:W3CDTF">2024-05-22T20:27:19Z</dcterms:created>
  <dcterms:modified xsi:type="dcterms:W3CDTF">2024-06-09T21:59:19Z</dcterms:modified>
</cp:coreProperties>
</file>